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64100" cy="42799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88"/>
  </p:normalViewPr>
  <p:slideViewPr>
    <p:cSldViewPr>
      <p:cViewPr>
        <p:scale>
          <a:sx n="88" d="100"/>
          <a:sy n="88" d="100"/>
        </p:scale>
        <p:origin x="592" y="-15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1E1A-4DEA-CC41-98E6-C47FA7D3BEB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6981-8BDE-2442-B713-604DCBD51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6981-8BDE-2442-B713-604DCBD51A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4" Type="http://schemas.openxmlformats.org/officeDocument/2006/relationships/image" Target="../media/image2.tiff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30266640" cy="4058984"/>
          </a:xfrm>
          <a:custGeom>
            <a:avLst/>
            <a:gdLst>
              <a:gd name="connsiteX0" fmla="*/ 0 w 30262742"/>
              <a:gd name="connsiteY0" fmla="*/ 0 h 5289080"/>
              <a:gd name="connsiteX1" fmla="*/ 30262742 w 30262742"/>
              <a:gd name="connsiteY1" fmla="*/ 0 h 5289080"/>
              <a:gd name="connsiteX2" fmla="*/ 30262742 w 30262742"/>
              <a:gd name="connsiteY2" fmla="*/ 5289080 h 5289080"/>
              <a:gd name="connsiteX3" fmla="*/ 0 w 30262742"/>
              <a:gd name="connsiteY3" fmla="*/ 5289080 h 5289080"/>
              <a:gd name="connsiteX4" fmla="*/ 0 w 30262742"/>
              <a:gd name="connsiteY4" fmla="*/ 0 h 5289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262742" h="5289080">
                <a:moveTo>
                  <a:pt x="0" y="0"/>
                </a:moveTo>
                <a:lnTo>
                  <a:pt x="30262742" y="0"/>
                </a:lnTo>
                <a:lnTo>
                  <a:pt x="30262742" y="5289080"/>
                </a:lnTo>
                <a:lnTo>
                  <a:pt x="0" y="528908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latin typeface="Avenir" panose="02000503020000020003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68972" y="1239032"/>
            <a:ext cx="18043525" cy="223324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r>
              <a:rPr lang="en-US" altLang="zh-CN" sz="8800" b="1" dirty="0">
                <a:latin typeface="Avenir" panose="02000503020000020003" pitchFamily="2" charset="0"/>
                <a:cs typeface="Arial Black" pitchFamily="18" charset="0"/>
              </a:rPr>
              <a:t>Silicon</a:t>
            </a:r>
            <a:r>
              <a:rPr lang="en-US" altLang="zh-CN" sz="8800" b="1" dirty="0">
                <a:latin typeface="Avenir" panose="02000503020000020003" pitchFamily="2" charset="0"/>
                <a:cs typeface="Times New Roman" pitchFamily="18" charset="0"/>
              </a:rPr>
              <a:t> </a:t>
            </a:r>
            <a:r>
              <a:rPr lang="en-US" altLang="zh-CN" sz="8800" b="1" dirty="0">
                <a:latin typeface="Avenir" panose="02000503020000020003" pitchFamily="2" charset="0"/>
                <a:cs typeface="Arial Black" pitchFamily="18" charset="0"/>
              </a:rPr>
              <a:t>Vertex</a:t>
            </a:r>
            <a:r>
              <a:rPr lang="en-US" altLang="zh-CN" sz="8800" b="1" dirty="0">
                <a:latin typeface="Avenir" panose="02000503020000020003" pitchFamily="2" charset="0"/>
                <a:cs typeface="Times New Roman" pitchFamily="18" charset="0"/>
              </a:rPr>
              <a:t> </a:t>
            </a:r>
            <a:r>
              <a:rPr lang="en-US" altLang="zh-CN" sz="8800" b="1" dirty="0">
                <a:latin typeface="Avenir" panose="02000503020000020003" pitchFamily="2" charset="0"/>
                <a:cs typeface="Arial Black" pitchFamily="18" charset="0"/>
              </a:rPr>
              <a:t>Tracker (SVT)</a:t>
            </a:r>
          </a:p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r>
              <a:rPr lang="en-US" altLang="zh-CN" sz="8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Thomas</a:t>
            </a:r>
            <a:r>
              <a:rPr lang="en-US" altLang="zh-CN" sz="4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Jefferson</a:t>
            </a:r>
            <a:r>
              <a:rPr lang="en-US" altLang="zh-CN" sz="4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National</a:t>
            </a:r>
            <a:r>
              <a:rPr lang="en-US" altLang="zh-CN" sz="4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Accelerator</a:t>
            </a:r>
            <a:r>
              <a:rPr lang="en-US" altLang="zh-CN" sz="4000" dirty="0">
                <a:latin typeface="Avenir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Avenir" panose="02000503020000020003" pitchFamily="2" charset="0"/>
                <a:cs typeface="Calibri" panose="020F0502020204030204" pitchFamily="34" charset="0"/>
              </a:rPr>
              <a:t>Facility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D8DE5A5-D8D7-B14D-A1A0-8641B333B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450" y="31686501"/>
            <a:ext cx="6503752" cy="42372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4E0FDA-637E-294B-89F9-6089E9B3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7433" y="194742"/>
            <a:ext cx="2809541" cy="372552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C022F08-7E89-6344-BF04-A2060CFD3E5C}"/>
              </a:ext>
            </a:extLst>
          </p:cNvPr>
          <p:cNvGrpSpPr/>
          <p:nvPr/>
        </p:nvGrpSpPr>
        <p:grpSpPr>
          <a:xfrm>
            <a:off x="171000" y="4345247"/>
            <a:ext cx="13970450" cy="11609869"/>
            <a:chOff x="273050" y="4880131"/>
            <a:chExt cx="9317958" cy="11609869"/>
          </a:xfrm>
        </p:grpSpPr>
        <p:sp>
          <p:nvSpPr>
            <p:cNvPr id="11" name="Freeform 3"/>
            <p:cNvSpPr/>
            <p:nvPr/>
          </p:nvSpPr>
          <p:spPr>
            <a:xfrm>
              <a:off x="273050" y="4880131"/>
              <a:ext cx="9317958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What is it?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E66545-D881-714C-8E21-47455B84C62A}"/>
                </a:ext>
              </a:extLst>
            </p:cNvPr>
            <p:cNvSpPr/>
            <p:nvPr/>
          </p:nvSpPr>
          <p:spPr>
            <a:xfrm>
              <a:off x="273050" y="5626099"/>
              <a:ext cx="9317958" cy="108639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Avenir" panose="02000503020000020003" pitchFamily="2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2FF5F-D340-F847-9487-A645E29D3420}"/>
              </a:ext>
            </a:extLst>
          </p:cNvPr>
          <p:cNvGrpSpPr/>
          <p:nvPr/>
        </p:nvGrpSpPr>
        <p:grpSpPr>
          <a:xfrm>
            <a:off x="171000" y="16201132"/>
            <a:ext cx="13970450" cy="4022569"/>
            <a:chOff x="273050" y="4880131"/>
            <a:chExt cx="9317958" cy="4022569"/>
          </a:xfrm>
        </p:grpSpPr>
        <p:sp>
          <p:nvSpPr>
            <p:cNvPr id="73" name="Freeform 3">
              <a:extLst>
                <a:ext uri="{FF2B5EF4-FFF2-40B4-BE49-F238E27FC236}">
                  <a16:creationId xmlns:a16="http://schemas.microsoft.com/office/drawing/2014/main" id="{4BF032A1-B97F-5741-AB4C-DB8369EE3C3C}"/>
                </a:ext>
              </a:extLst>
            </p:cNvPr>
            <p:cNvSpPr/>
            <p:nvPr/>
          </p:nvSpPr>
          <p:spPr>
            <a:xfrm>
              <a:off x="273050" y="4880131"/>
              <a:ext cx="9317958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Tech Specs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0DBACD3-5CC0-A146-BC83-7E1D252E4FAC}"/>
                </a:ext>
              </a:extLst>
            </p:cNvPr>
            <p:cNvSpPr/>
            <p:nvPr/>
          </p:nvSpPr>
          <p:spPr>
            <a:xfrm>
              <a:off x="273050" y="5626100"/>
              <a:ext cx="9317958" cy="32766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>
                <a:latin typeface="Avenir" panose="02000503020000020003" pitchFamily="2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C8A5E8-9FE3-CC4D-8F10-2355B84AC266}"/>
              </a:ext>
            </a:extLst>
          </p:cNvPr>
          <p:cNvGrpSpPr/>
          <p:nvPr/>
        </p:nvGrpSpPr>
        <p:grpSpPr>
          <a:xfrm>
            <a:off x="14548300" y="4345247"/>
            <a:ext cx="15584779" cy="15878454"/>
            <a:chOff x="273050" y="4880131"/>
            <a:chExt cx="9317958" cy="15878454"/>
          </a:xfrm>
        </p:grpSpPr>
        <p:sp>
          <p:nvSpPr>
            <p:cNvPr id="76" name="Freeform 3">
              <a:extLst>
                <a:ext uri="{FF2B5EF4-FFF2-40B4-BE49-F238E27FC236}">
                  <a16:creationId xmlns:a16="http://schemas.microsoft.com/office/drawing/2014/main" id="{8A9A152D-EE33-7C40-B60D-E35506F1BA8F}"/>
                </a:ext>
              </a:extLst>
            </p:cNvPr>
            <p:cNvSpPr/>
            <p:nvPr/>
          </p:nvSpPr>
          <p:spPr>
            <a:xfrm>
              <a:off x="273050" y="4880131"/>
              <a:ext cx="9317958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SVT In Action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23CCBE-903C-5743-AA1C-B9E021498E26}"/>
                </a:ext>
              </a:extLst>
            </p:cNvPr>
            <p:cNvSpPr/>
            <p:nvPr/>
          </p:nvSpPr>
          <p:spPr>
            <a:xfrm>
              <a:off x="273050" y="5626099"/>
              <a:ext cx="9317958" cy="1513248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>
                <a:latin typeface="Avenir" panose="02000503020000020003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5B806C-2204-AB42-A545-7279213779B8}"/>
              </a:ext>
            </a:extLst>
          </p:cNvPr>
          <p:cNvGrpSpPr/>
          <p:nvPr/>
        </p:nvGrpSpPr>
        <p:grpSpPr>
          <a:xfrm>
            <a:off x="23666450" y="39990800"/>
            <a:ext cx="6466629" cy="2669977"/>
            <a:chOff x="273050" y="5171109"/>
            <a:chExt cx="9317958" cy="3731591"/>
          </a:xfrm>
        </p:grpSpPr>
        <p:sp>
          <p:nvSpPr>
            <p:cNvPr id="79" name="Freeform 3">
              <a:extLst>
                <a:ext uri="{FF2B5EF4-FFF2-40B4-BE49-F238E27FC236}">
                  <a16:creationId xmlns:a16="http://schemas.microsoft.com/office/drawing/2014/main" id="{62184687-BC39-FF40-96EF-E6D790D71A6C}"/>
                </a:ext>
              </a:extLst>
            </p:cNvPr>
            <p:cNvSpPr/>
            <p:nvPr/>
          </p:nvSpPr>
          <p:spPr>
            <a:xfrm>
              <a:off x="273050" y="5171109"/>
              <a:ext cx="9317958" cy="840987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Contributing Institutions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2D6FF9-7AE5-8244-867C-7E3F25D5E396}"/>
                </a:ext>
              </a:extLst>
            </p:cNvPr>
            <p:cNvSpPr/>
            <p:nvPr/>
          </p:nvSpPr>
          <p:spPr>
            <a:xfrm>
              <a:off x="273050" y="6154784"/>
              <a:ext cx="9317958" cy="274791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274320" rtlCol="0" anchor="ctr"/>
            <a:lstStyle/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Avenir" panose="02000503020000020003" pitchFamily="2" charset="0"/>
                </a:rPr>
                <a:t>Jefferson Lab, Newport News, VA, USA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tx1"/>
                  </a:solidFill>
                  <a:latin typeface="Avenir" panose="02000503020000020003" pitchFamily="2" charset="0"/>
                </a:rPr>
                <a:t>Fermilab</a:t>
              </a:r>
              <a:r>
                <a:rPr lang="en-US" sz="2400" dirty="0">
                  <a:solidFill>
                    <a:schemeClr val="tx1"/>
                  </a:solidFill>
                  <a:latin typeface="Avenir" panose="02000503020000020003" pitchFamily="2" charset="0"/>
                </a:rPr>
                <a:t>,</a:t>
              </a:r>
              <a:r>
                <a:rPr lang="en-US" sz="2400">
                  <a:solidFill>
                    <a:schemeClr val="tx1"/>
                  </a:solidFill>
                  <a:latin typeface="Avenir" panose="02000503020000020003" pitchFamily="2" charset="0"/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  <a:latin typeface="Avenir" panose="02000503020000020003" pitchFamily="2" charset="0"/>
                </a:rPr>
                <a:t>Batavia, IL, USA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96AA463-3908-CB48-8C2A-F811B012E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6368" r="1" b="13781"/>
          <a:stretch/>
        </p:blipFill>
        <p:spPr>
          <a:xfrm>
            <a:off x="7281994" y="31705826"/>
            <a:ext cx="16232056" cy="1053945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CE3DFEA-EE38-BF45-8319-2F53C874B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40115" y="33447265"/>
            <a:ext cx="10564587" cy="70430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2B9111-CC1E-5741-AC0D-8ACEBF7ED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450" y="36487100"/>
            <a:ext cx="6503752" cy="2737330"/>
          </a:xfrm>
          <a:prstGeom prst="rect">
            <a:avLst/>
          </a:prstGeom>
        </p:spPr>
      </p:pic>
      <p:sp>
        <p:nvSpPr>
          <p:cNvPr id="48" name="object 36"/>
          <p:cNvSpPr/>
          <p:nvPr/>
        </p:nvSpPr>
        <p:spPr>
          <a:xfrm>
            <a:off x="7163709" y="9963902"/>
            <a:ext cx="6836486" cy="5201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just"/>
            <a:endParaRPr>
              <a:latin typeface="Avenir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1F8FAE-8D11-AB4A-B966-6014A0C7D1D7}"/>
              </a:ext>
            </a:extLst>
          </p:cNvPr>
          <p:cNvSpPr txBox="1"/>
          <p:nvPr/>
        </p:nvSpPr>
        <p:spPr>
          <a:xfrm>
            <a:off x="120649" y="42245280"/>
            <a:ext cx="7043059" cy="4154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Close up of the last layer of silicon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81454B8-8C6F-D14F-AF7C-BE03F0144BB2}"/>
              </a:ext>
            </a:extLst>
          </p:cNvPr>
          <p:cNvSpPr txBox="1"/>
          <p:nvPr/>
        </p:nvSpPr>
        <p:spPr>
          <a:xfrm>
            <a:off x="7316108" y="42245279"/>
            <a:ext cx="16197942" cy="4154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Enjoying the end of the construction of SVT. From left to right: </a:t>
            </a:r>
            <a:r>
              <a:rPr lang="en-US" dirty="0" err="1">
                <a:latin typeface="Avenir" panose="02000503020000020003" pitchFamily="2" charset="0"/>
              </a:rPr>
              <a:t>Latifa</a:t>
            </a:r>
            <a:r>
              <a:rPr lang="en-US" dirty="0">
                <a:latin typeface="Avenir" panose="02000503020000020003" pitchFamily="2" charset="0"/>
              </a:rPr>
              <a:t> </a:t>
            </a:r>
            <a:r>
              <a:rPr lang="en-US" dirty="0" err="1">
                <a:latin typeface="Avenir" panose="02000503020000020003" pitchFamily="2" charset="0"/>
              </a:rPr>
              <a:t>Elouadrhiri</a:t>
            </a:r>
            <a:r>
              <a:rPr lang="en-US" dirty="0">
                <a:latin typeface="Avenir" panose="02000503020000020003" pitchFamily="2" charset="0"/>
              </a:rPr>
              <a:t>, Steve Christo, Yuri </a:t>
            </a:r>
            <a:r>
              <a:rPr lang="en-US" dirty="0" err="1">
                <a:latin typeface="Avenir" panose="02000503020000020003" pitchFamily="2" charset="0"/>
              </a:rPr>
              <a:t>Gotra</a:t>
            </a:r>
            <a:r>
              <a:rPr lang="en-US" dirty="0">
                <a:latin typeface="Avenir" panose="02000503020000020003" pitchFamily="2" charset="0"/>
              </a:rPr>
              <a:t>, Brandon </a:t>
            </a:r>
            <a:r>
              <a:rPr lang="en-US" dirty="0" err="1">
                <a:latin typeface="Avenir" panose="02000503020000020003" pitchFamily="2" charset="0"/>
              </a:rPr>
              <a:t>Marzolf</a:t>
            </a:r>
            <a:r>
              <a:rPr lang="en-US" dirty="0">
                <a:latin typeface="Avenir" panose="02000503020000020003" pitchFamily="2" charset="0"/>
              </a:rPr>
              <a:t>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4E12BAE-71EB-6449-B16B-DE815C43358B}"/>
              </a:ext>
            </a:extLst>
          </p:cNvPr>
          <p:cNvSpPr txBox="1"/>
          <p:nvPr/>
        </p:nvSpPr>
        <p:spPr>
          <a:xfrm>
            <a:off x="23666451" y="35865468"/>
            <a:ext cx="6503752" cy="5078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182880" rtlCol="0">
            <a:spAutoFit/>
          </a:bodyPr>
          <a:lstStyle/>
          <a:p>
            <a:pPr algn="ctr"/>
            <a:r>
              <a:rPr lang="en-US" dirty="0">
                <a:latin typeface="Avenir" panose="02000503020000020003" pitchFamily="2" charset="0"/>
              </a:rPr>
              <a:t>Testing all 21504 channels!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517D0A5-A2B0-9346-B39C-38286A1FDDCC}"/>
              </a:ext>
            </a:extLst>
          </p:cNvPr>
          <p:cNvSpPr txBox="1"/>
          <p:nvPr/>
        </p:nvSpPr>
        <p:spPr>
          <a:xfrm>
            <a:off x="23666451" y="39154100"/>
            <a:ext cx="6503752" cy="7848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182880" rtlCol="0">
            <a:spAutoFit/>
          </a:bodyPr>
          <a:lstStyle/>
          <a:p>
            <a:pPr algn="ctr"/>
            <a:r>
              <a:rPr lang="en-US" dirty="0">
                <a:latin typeface="Avenir" panose="02000503020000020003" pitchFamily="2" charset="0"/>
              </a:rPr>
              <a:t>A baby being born! This is region 1 of the SVT, the innermost.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5E1649E-4D1F-8C40-9A74-FFE1DE45F88E}"/>
              </a:ext>
            </a:extLst>
          </p:cNvPr>
          <p:cNvGrpSpPr/>
          <p:nvPr/>
        </p:nvGrpSpPr>
        <p:grpSpPr>
          <a:xfrm>
            <a:off x="171000" y="20485100"/>
            <a:ext cx="24696116" cy="10945483"/>
            <a:chOff x="273050" y="4880131"/>
            <a:chExt cx="32027549" cy="10945483"/>
          </a:xfrm>
        </p:grpSpPr>
        <p:sp>
          <p:nvSpPr>
            <p:cNvPr id="92" name="Freeform 3">
              <a:extLst>
                <a:ext uri="{FF2B5EF4-FFF2-40B4-BE49-F238E27FC236}">
                  <a16:creationId xmlns:a16="http://schemas.microsoft.com/office/drawing/2014/main" id="{C035300C-3CC1-B041-B172-1E2ED75289BA}"/>
                </a:ext>
              </a:extLst>
            </p:cNvPr>
            <p:cNvSpPr/>
            <p:nvPr/>
          </p:nvSpPr>
          <p:spPr>
            <a:xfrm>
              <a:off x="273050" y="4880131"/>
              <a:ext cx="32027549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Building and Installing the SVT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91033E5-17E2-1A4A-A0CA-555F1EA0D74C}"/>
                </a:ext>
              </a:extLst>
            </p:cNvPr>
            <p:cNvSpPr/>
            <p:nvPr/>
          </p:nvSpPr>
          <p:spPr>
            <a:xfrm>
              <a:off x="273050" y="5626100"/>
              <a:ext cx="32027549" cy="101995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>
                <a:latin typeface="Avenir" panose="02000503020000020003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13BEE0F-4138-9B4D-BD95-081D1AC29644}"/>
              </a:ext>
            </a:extLst>
          </p:cNvPr>
          <p:cNvGrpSpPr/>
          <p:nvPr/>
        </p:nvGrpSpPr>
        <p:grpSpPr>
          <a:xfrm>
            <a:off x="25190450" y="20511558"/>
            <a:ext cx="4972386" cy="10919026"/>
            <a:chOff x="273050" y="4880131"/>
            <a:chExt cx="9317958" cy="10962695"/>
          </a:xfrm>
        </p:grpSpPr>
        <p:sp>
          <p:nvSpPr>
            <p:cNvPr id="95" name="Freeform 3">
              <a:extLst>
                <a:ext uri="{FF2B5EF4-FFF2-40B4-BE49-F238E27FC236}">
                  <a16:creationId xmlns:a16="http://schemas.microsoft.com/office/drawing/2014/main" id="{3948DED3-E622-084A-B836-EB5755AC8277}"/>
                </a:ext>
              </a:extLst>
            </p:cNvPr>
            <p:cNvSpPr/>
            <p:nvPr/>
          </p:nvSpPr>
          <p:spPr>
            <a:xfrm>
              <a:off x="273050" y="4880131"/>
              <a:ext cx="9317958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" panose="02000503020000020003" pitchFamily="2" charset="0"/>
                </a:rPr>
                <a:t>Did you know?</a:t>
              </a:r>
              <a:endParaRPr lang="zh-CN" altLang="en-US" sz="3600" b="1" dirty="0">
                <a:latin typeface="Avenir" panose="02000503020000020003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C7D140C-3D54-DE4C-A2B6-12D2FC1A8E2F}"/>
                </a:ext>
              </a:extLst>
            </p:cNvPr>
            <p:cNvSpPr/>
            <p:nvPr/>
          </p:nvSpPr>
          <p:spPr>
            <a:xfrm>
              <a:off x="273050" y="5626099"/>
              <a:ext cx="9317958" cy="102167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Avenir" panose="02000503020000020003" pitchFamily="2" charset="0"/>
              </a:endParaRPr>
            </a:p>
          </p:txBody>
        </p:sp>
      </p:grpSp>
      <p:pic>
        <p:nvPicPr>
          <p:cNvPr id="63" name="Picture 62" descr="20141015_103840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"/>
          <a:stretch/>
        </p:blipFill>
        <p:spPr>
          <a:xfrm rot="5400000">
            <a:off x="-1716865" y="23577594"/>
            <a:ext cx="9219843" cy="493521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4DB67CF-E882-6145-B8E3-C37BF1F169C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66"/>
          <a:stretch/>
        </p:blipFill>
        <p:spPr>
          <a:xfrm>
            <a:off x="5540539" y="21435279"/>
            <a:ext cx="11839807" cy="9219843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6634E31-CC98-3749-A6CB-E1648723839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8"/>
          <a:stretch/>
        </p:blipFill>
        <p:spPr>
          <a:xfrm>
            <a:off x="17494250" y="21401359"/>
            <a:ext cx="7258963" cy="366923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A42DDD0-664D-FE4F-8B08-F6DBF96AB2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295" y="26123900"/>
            <a:ext cx="7291221" cy="455479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52275B9-DDD0-D143-A431-59B197F39F9A}"/>
              </a:ext>
            </a:extLst>
          </p:cNvPr>
          <p:cNvSpPr txBox="1"/>
          <p:nvPr/>
        </p:nvSpPr>
        <p:spPr>
          <a:xfrm>
            <a:off x="470790" y="5321300"/>
            <a:ext cx="134028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venir" panose="02000503020000020003" pitchFamily="2" charset="0"/>
              </a:rPr>
              <a:t>The Silicon Vertex Tracker is used to determine:</a:t>
            </a:r>
          </a:p>
          <a:p>
            <a:pPr algn="just"/>
            <a:endParaRPr lang="en-US" sz="2400" dirty="0">
              <a:latin typeface="Avenir" panose="02000503020000020003" pitchFamily="2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latin typeface="Avenir" panose="02000503020000020003" pitchFamily="2" charset="0"/>
              </a:rPr>
              <a:t>The location of the nuclear collision generating the particles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latin typeface="Avenir" panose="02000503020000020003" pitchFamily="2" charset="0"/>
              </a:rPr>
              <a:t>The angle and direction of the particles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latin typeface="Avenir" panose="02000503020000020003" pitchFamily="2" charset="0"/>
              </a:rPr>
              <a:t>The momentum of the particles</a:t>
            </a:r>
          </a:p>
          <a:p>
            <a:pPr algn="just"/>
            <a:endParaRPr lang="en-US" sz="2400" dirty="0">
              <a:latin typeface="Avenir" panose="02000503020000020003" pitchFamily="2" charset="0"/>
            </a:endParaRPr>
          </a:p>
          <a:p>
            <a:r>
              <a:rPr lang="en-US" sz="2400" dirty="0">
                <a:latin typeface="Avenir" panose="02000503020000020003" pitchFamily="2" charset="0"/>
              </a:rPr>
              <a:t>When particles cross the silicon layers, they release a fraction of their energy. We call this process a “hit”. These hits are detected by 21504 charge sensitive cells. Each cell (we call them “strips” because they are long and thin) records the position of the cross and deposited energy. </a:t>
            </a:r>
          </a:p>
          <a:p>
            <a:pPr algn="just"/>
            <a:endParaRPr lang="en-US" sz="2400" dirty="0">
              <a:latin typeface="Avenir" panose="02000503020000020003" pitchFamily="2" charset="0"/>
            </a:endParaRPr>
          </a:p>
          <a:p>
            <a:pPr algn="just"/>
            <a:r>
              <a:rPr lang="en-US" sz="2400" dirty="0">
                <a:latin typeface="Avenir" panose="02000503020000020003" pitchFamily="2" charset="0"/>
              </a:rPr>
              <a:t>Dedicated software used to process all the hit positions and ”reconstruct” the properties of the particle, like its charge and momentum.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23CD00F-ADBC-2B43-9718-303BDECFA26D}"/>
              </a:ext>
            </a:extLst>
          </p:cNvPr>
          <p:cNvSpPr txBox="1"/>
          <p:nvPr/>
        </p:nvSpPr>
        <p:spPr>
          <a:xfrm>
            <a:off x="25388535" y="21592917"/>
            <a:ext cx="4373915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" panose="02000503020000020003" pitchFamily="2" charset="0"/>
              </a:rPr>
              <a:t>The Silicon Vertex Tracker is built to operate in high magnetic field, (about 12 times stronger than what can erase credit cards, damage peacemakers, </a:t>
            </a:r>
            <a:r>
              <a:rPr lang="en-US" sz="2000" dirty="0" err="1">
                <a:latin typeface="Avenir" panose="02000503020000020003" pitchFamily="2" charset="0"/>
              </a:rPr>
              <a:t>etc</a:t>
            </a:r>
            <a:r>
              <a:rPr lang="en-US" sz="2000" dirty="0">
                <a:latin typeface="Avenir" panose="02000503020000020003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" panose="02000503020000020003" pitchFamily="2" charset="0"/>
              </a:rPr>
              <a:t>The SVT contains 21504 strips, each connected to an electronic channel. The strips have a width smaller than the diameter of a human hair, and are up to 13 inches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" panose="02000503020000020003" pitchFamily="2" charset="0"/>
              </a:rPr>
              <a:t>The </a:t>
            </a:r>
            <a:r>
              <a:rPr lang="en-US" sz="2000" dirty="0" err="1">
                <a:latin typeface="Avenir" panose="02000503020000020003" pitchFamily="2" charset="0"/>
              </a:rPr>
              <a:t>JLab</a:t>
            </a:r>
            <a:r>
              <a:rPr lang="en-US" sz="2000" dirty="0">
                <a:latin typeface="Avenir" panose="02000503020000020003" pitchFamily="2" charset="0"/>
              </a:rPr>
              <a:t> electronics is capable of reading the 21504 SVT channels 70 million times / second. All at the same time!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" panose="02000503020000020003" pitchFamily="2" charset="0"/>
              </a:rPr>
              <a:t>The whole sensitive area of the  tracker must be very light so it doesn’t slow down the particles. A full module, containing 512 strips, weights less than two ounces.</a:t>
            </a:r>
          </a:p>
          <a:p>
            <a:endParaRPr lang="en-US" sz="2000" dirty="0">
              <a:latin typeface="Avenir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" panose="02000503020000020003" pitchFamily="2" charset="0"/>
              </a:rPr>
              <a:t>Best in class</a:t>
            </a:r>
            <a:r>
              <a:rPr lang="en-US" sz="2000" dirty="0">
                <a:latin typeface="Avenir" panose="02000503020000020003" pitchFamily="2" charset="0"/>
              </a:rPr>
              <a:t>: Silicon Trackers are rarely this big because of electronic noise problems. </a:t>
            </a:r>
            <a:r>
              <a:rPr lang="en-US" sz="2000" dirty="0" err="1">
                <a:latin typeface="Avenir" panose="02000503020000020003" pitchFamily="2" charset="0"/>
              </a:rPr>
              <a:t>JLab</a:t>
            </a:r>
            <a:r>
              <a:rPr lang="en-US" sz="2000" dirty="0">
                <a:latin typeface="Avenir" panose="02000503020000020003" pitchFamily="2" charset="0"/>
              </a:rPr>
              <a:t> SVT performs like a much smaller size tracker, making it the best in the world of this size.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470791" y="14590405"/>
            <a:ext cx="6461925" cy="12464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Our computer simulation of a proton and a pion hitting the the SVT. Each particle produces 6 hits: one for each SVT layer. The object at the center is the target, located along the electron beam axis.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4AB538-1103-3945-9BAB-072E41E74D07}"/>
              </a:ext>
            </a:extLst>
          </p:cNvPr>
          <p:cNvSpPr txBox="1"/>
          <p:nvPr/>
        </p:nvSpPr>
        <p:spPr>
          <a:xfrm>
            <a:off x="7163709" y="15144403"/>
            <a:ext cx="6836486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The layout of one SVT module. The strips run along all 3 sensors. Their electronic signals are transferred by the circuit board.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392D772-51D1-9249-8E0A-45A30B167231}"/>
              </a:ext>
            </a:extLst>
          </p:cNvPr>
          <p:cNvSpPr txBox="1"/>
          <p:nvPr/>
        </p:nvSpPr>
        <p:spPr>
          <a:xfrm>
            <a:off x="425450" y="30655123"/>
            <a:ext cx="4935214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Installing the Faraday cage cover to ensure shielding of the sensors from external noise.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98C82C6-6296-C64E-9F78-5B727962DA23}"/>
              </a:ext>
            </a:extLst>
          </p:cNvPr>
          <p:cNvSpPr txBox="1"/>
          <p:nvPr/>
        </p:nvSpPr>
        <p:spPr>
          <a:xfrm>
            <a:off x="5540540" y="30655123"/>
            <a:ext cx="11839806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Region 3 assembly. The building and assembling of the detector took place in a special clean room with HEPA filtering of dust particles to protect the silicon modules.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B13A18-AEBF-3244-A93C-BD544D4FDAA4}"/>
              </a:ext>
            </a:extLst>
          </p:cNvPr>
          <p:cNvSpPr txBox="1"/>
          <p:nvPr/>
        </p:nvSpPr>
        <p:spPr>
          <a:xfrm>
            <a:off x="17516917" y="25057100"/>
            <a:ext cx="7269599" cy="9694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The SVT, all cabled up, is about to be inserted in the Central Time-Of-Flight system. The placement was successful thanks to a high precision alignment system designed by </a:t>
            </a:r>
            <a:r>
              <a:rPr lang="en-US" dirty="0" err="1">
                <a:latin typeface="Avenir" panose="02000503020000020003" pitchFamily="2" charset="0"/>
              </a:rPr>
              <a:t>JLab’s</a:t>
            </a:r>
            <a:r>
              <a:rPr lang="en-US" dirty="0">
                <a:latin typeface="Avenir" panose="02000503020000020003" pitchFamily="2" charset="0"/>
              </a:rPr>
              <a:t> engineers.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1AAD47-B8C6-0A41-9369-E0726451835A}"/>
              </a:ext>
            </a:extLst>
          </p:cNvPr>
          <p:cNvSpPr txBox="1"/>
          <p:nvPr/>
        </p:nvSpPr>
        <p:spPr>
          <a:xfrm>
            <a:off x="17516917" y="30655123"/>
            <a:ext cx="7269599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The SVT in it’s new home surrounding the target and being surrounded by the micromegas and the time of flight.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D9A8ECF-D525-C243-B0FF-6EE1D62D1D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16" y="14937493"/>
            <a:ext cx="6566256" cy="4199021"/>
          </a:xfrm>
          <a:prstGeom prst="rect">
            <a:avLst/>
          </a:prstGeom>
        </p:spPr>
      </p:pic>
      <p:pic>
        <p:nvPicPr>
          <p:cNvPr id="127" name="Picture 126" descr="track_occupancy.png">
            <a:extLst>
              <a:ext uri="{FF2B5EF4-FFF2-40B4-BE49-F238E27FC236}">
                <a16:creationId xmlns:a16="http://schemas.microsoft.com/office/drawing/2014/main" id="{60F32C2E-06C6-E040-B37F-BB9EB2AE87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851" y="14856224"/>
            <a:ext cx="7863164" cy="449450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7C04ECAE-6054-C742-B40A-70317B23DFBA}"/>
              </a:ext>
            </a:extLst>
          </p:cNvPr>
          <p:cNvSpPr txBox="1"/>
          <p:nvPr/>
        </p:nvSpPr>
        <p:spPr>
          <a:xfrm>
            <a:off x="14701693" y="19189700"/>
            <a:ext cx="6603501" cy="9694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Equivalent noise charge of the SVT channels. </a:t>
            </a:r>
            <a:r>
              <a:rPr lang="en-US" dirty="0" err="1">
                <a:latin typeface="Avenir" panose="02000503020000020003" pitchFamily="2" charset="0"/>
              </a:rPr>
              <a:t>JLab</a:t>
            </a:r>
            <a:r>
              <a:rPr lang="en-US" dirty="0">
                <a:latin typeface="Avenir" panose="02000503020000020003" pitchFamily="2" charset="0"/>
              </a:rPr>
              <a:t> scientists worked very hard to minimize this noise: the </a:t>
            </a:r>
            <a:r>
              <a:rPr lang="en-US" dirty="0" err="1">
                <a:latin typeface="Avenir" panose="02000503020000020003" pitchFamily="2" charset="0"/>
              </a:rPr>
              <a:t>JLab</a:t>
            </a:r>
            <a:r>
              <a:rPr lang="en-US" dirty="0">
                <a:latin typeface="Avenir" panose="02000503020000020003" pitchFamily="2" charset="0"/>
              </a:rPr>
              <a:t> SVT is the best in the world in its class.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FFA20DC-03B6-4841-90F1-C08A54A6AD53}"/>
              </a:ext>
            </a:extLst>
          </p:cNvPr>
          <p:cNvSpPr txBox="1"/>
          <p:nvPr/>
        </p:nvSpPr>
        <p:spPr>
          <a:xfrm>
            <a:off x="14677420" y="5228873"/>
            <a:ext cx="5026630" cy="59862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sz="2000" dirty="0">
                <a:latin typeface="Avenir" panose="02000503020000020003" pitchFamily="2" charset="0"/>
              </a:rPr>
              <a:t>A representation of a single collision recorded in April 2018. </a:t>
            </a:r>
          </a:p>
          <a:p>
            <a:pPr algn="just"/>
            <a:endParaRPr lang="en-US" sz="2000" dirty="0">
              <a:latin typeface="Avenir" panose="02000503020000020003" pitchFamily="2" charset="0"/>
            </a:endParaRPr>
          </a:p>
          <a:p>
            <a:pPr algn="just"/>
            <a:r>
              <a:rPr lang="en-US" sz="2000" b="1" dirty="0">
                <a:latin typeface="Avenir" panose="02000503020000020003" pitchFamily="2" charset="0"/>
              </a:rPr>
              <a:t>We collect about 10000 of these events every second.</a:t>
            </a:r>
          </a:p>
          <a:p>
            <a:pPr algn="just"/>
            <a:endParaRPr lang="en-US" sz="2000" dirty="0">
              <a:latin typeface="Avenir" panose="02000503020000020003" pitchFamily="2" charset="0"/>
            </a:endParaRPr>
          </a:p>
          <a:p>
            <a:pPr algn="just"/>
            <a:r>
              <a:rPr lang="en-US" sz="2000" dirty="0">
                <a:latin typeface="Avenir" panose="02000503020000020003" pitchFamily="2" charset="0"/>
              </a:rPr>
              <a:t>You can see the particles hitting various detectors, including the SVT (3 innermost double sided layers). </a:t>
            </a:r>
          </a:p>
          <a:p>
            <a:pPr algn="just"/>
            <a:endParaRPr lang="en-US" sz="2000" dirty="0">
              <a:latin typeface="Avenir" panose="02000503020000020003" pitchFamily="2" charset="0"/>
            </a:endParaRPr>
          </a:p>
          <a:p>
            <a:pPr algn="just"/>
            <a:r>
              <a:rPr lang="en-US" sz="2000" dirty="0">
                <a:latin typeface="Avenir" panose="02000503020000020003" pitchFamily="2" charset="0"/>
              </a:rPr>
              <a:t>The “clockwise tracks “ are positively charged particles. The counterclockwise are negatively charged particles. In this event there is a proton, 2 positive </a:t>
            </a:r>
            <a:r>
              <a:rPr lang="en-US" sz="2000" dirty="0" err="1">
                <a:latin typeface="Avenir" panose="02000503020000020003" pitchFamily="2" charset="0"/>
              </a:rPr>
              <a:t>pions</a:t>
            </a:r>
            <a:r>
              <a:rPr lang="en-US" sz="2000" dirty="0">
                <a:latin typeface="Avenir" panose="02000503020000020003" pitchFamily="2" charset="0"/>
              </a:rPr>
              <a:t>, and one negative pion.</a:t>
            </a:r>
          </a:p>
          <a:p>
            <a:pPr algn="just"/>
            <a:endParaRPr lang="en-US" sz="2000" dirty="0">
              <a:latin typeface="Avenir" panose="02000503020000020003" pitchFamily="2" charset="0"/>
            </a:endParaRPr>
          </a:p>
          <a:p>
            <a:pPr algn="just"/>
            <a:r>
              <a:rPr lang="en-US" sz="2000" dirty="0">
                <a:latin typeface="Avenir" panose="02000503020000020003" pitchFamily="2" charset="0"/>
              </a:rPr>
              <a:t>Below is the same event, seen from the side.</a:t>
            </a:r>
          </a:p>
          <a:p>
            <a:pPr algn="just"/>
            <a:endParaRPr lang="en-US" sz="2000" dirty="0">
              <a:latin typeface="Avenir" panose="02000503020000020003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5448DE1-F9FD-334E-9E0A-62673358AF34}"/>
              </a:ext>
            </a:extLst>
          </p:cNvPr>
          <p:cNvSpPr txBox="1"/>
          <p:nvPr/>
        </p:nvSpPr>
        <p:spPr>
          <a:xfrm>
            <a:off x="21913851" y="19418300"/>
            <a:ext cx="7863163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" panose="02000503020000020003" pitchFamily="2" charset="0"/>
              </a:rPr>
              <a:t>Angular distribution of cosmic rays. We used muons generated from stars and supernovas to calibrate the SVT. 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34FBDBE-38D6-0342-BA8F-B01B463EBA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321" y="10883900"/>
            <a:ext cx="4775440" cy="401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878D3E-54C9-9846-A828-DEE02AC847D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367"/>
          <a:stretch/>
        </p:blipFill>
        <p:spPr>
          <a:xfrm>
            <a:off x="19833170" y="5253763"/>
            <a:ext cx="10143961" cy="961634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507781B-85EA-4941-A89D-5A872E393D9E}"/>
              </a:ext>
            </a:extLst>
          </p:cNvPr>
          <p:cNvSpPr txBox="1"/>
          <p:nvPr/>
        </p:nvSpPr>
        <p:spPr>
          <a:xfrm>
            <a:off x="9553697" y="17244010"/>
            <a:ext cx="4446497" cy="26314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State-of-the-art 15-layer rigid-flex double sided hybrid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Low material budget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Operation in 5 Tesla magnetic field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Tracking efficiency &gt; 90 %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Momentum resolution : </a:t>
            </a:r>
            <a:r>
              <a:rPr lang="el-GR" dirty="0">
                <a:latin typeface="Avenir" panose="02000503020000020003" pitchFamily="2" charset="0"/>
              </a:rPr>
              <a:t>δ</a:t>
            </a:r>
            <a:r>
              <a:rPr lang="en-US" dirty="0" err="1">
                <a:latin typeface="Avenir" panose="02000503020000020003" pitchFamily="2" charset="0"/>
              </a:rPr>
              <a:t>pT</a:t>
            </a:r>
            <a:r>
              <a:rPr lang="en-US" dirty="0">
                <a:latin typeface="Avenir" panose="02000503020000020003" pitchFamily="2" charset="0"/>
              </a:rPr>
              <a:t>/</a:t>
            </a:r>
            <a:r>
              <a:rPr lang="en-US" dirty="0" err="1">
                <a:latin typeface="Avenir" panose="02000503020000020003" pitchFamily="2" charset="0"/>
              </a:rPr>
              <a:t>pT</a:t>
            </a:r>
            <a:r>
              <a:rPr lang="en-US" dirty="0">
                <a:latin typeface="Avenir" panose="02000503020000020003" pitchFamily="2" charset="0"/>
              </a:rPr>
              <a:t> &lt; 5%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Angular resolution: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Polar </a:t>
            </a:r>
            <a:r>
              <a:rPr lang="el-GR" dirty="0" err="1">
                <a:latin typeface="Avenir" panose="02000503020000020003" pitchFamily="2" charset="0"/>
              </a:rPr>
              <a:t>δΘ</a:t>
            </a:r>
            <a:r>
              <a:rPr lang="el-GR" dirty="0">
                <a:latin typeface="Avenir" panose="02000503020000020003" pitchFamily="2" charset="0"/>
              </a:rPr>
              <a:t> &lt; 10</a:t>
            </a:r>
            <a:r>
              <a:rPr lang="en-US" dirty="0">
                <a:latin typeface="Avenir" panose="02000503020000020003" pitchFamily="2" charset="0"/>
              </a:rPr>
              <a:t> - </a:t>
            </a:r>
            <a:r>
              <a:rPr lang="el-GR" dirty="0">
                <a:latin typeface="Avenir" panose="02000503020000020003" pitchFamily="2" charset="0"/>
              </a:rPr>
              <a:t>20 </a:t>
            </a:r>
            <a:r>
              <a:rPr lang="en-US" dirty="0" err="1">
                <a:latin typeface="Avenir" panose="02000503020000020003" pitchFamily="2" charset="0"/>
              </a:rPr>
              <a:t>mrad</a:t>
            </a:r>
            <a:r>
              <a:rPr lang="en-US" dirty="0">
                <a:latin typeface="Avenir" panose="02000503020000020003" pitchFamily="2" charset="0"/>
              </a:rPr>
              <a:t>,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Azimuthal </a:t>
            </a:r>
            <a:r>
              <a:rPr lang="el-GR" dirty="0" err="1">
                <a:latin typeface="Avenir" panose="02000503020000020003" pitchFamily="2" charset="0"/>
              </a:rPr>
              <a:t>δΦ</a:t>
            </a:r>
            <a:r>
              <a:rPr lang="el-GR" dirty="0">
                <a:latin typeface="Avenir" panose="02000503020000020003" pitchFamily="2" charset="0"/>
              </a:rPr>
              <a:t> ~5 </a:t>
            </a:r>
            <a:r>
              <a:rPr lang="en-US" dirty="0" err="1">
                <a:latin typeface="Avenir" panose="02000503020000020003" pitchFamily="2" charset="0"/>
              </a:rPr>
              <a:t>mrad</a:t>
            </a:r>
            <a:endParaRPr lang="en-US" dirty="0">
              <a:latin typeface="Avenir" panose="02000503020000020003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DC726B0-FFC2-3844-A52A-C5D7E1576515}"/>
              </a:ext>
            </a:extLst>
          </p:cNvPr>
          <p:cNvSpPr txBox="1"/>
          <p:nvPr/>
        </p:nvSpPr>
        <p:spPr>
          <a:xfrm>
            <a:off x="273049" y="17244010"/>
            <a:ext cx="4567816" cy="26314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21504 channels in six layers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3 concentric double-sided regions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Sensor thickness 320 𝝁m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Strip length up to 33 cm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128 channels / readout chip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Data rate ~ 200 </a:t>
            </a:r>
            <a:r>
              <a:rPr lang="en-US" dirty="0" err="1">
                <a:latin typeface="Avenir" panose="02000503020000020003" pitchFamily="2" charset="0"/>
              </a:rPr>
              <a:t>Mbits</a:t>
            </a:r>
            <a:r>
              <a:rPr lang="en-US" dirty="0">
                <a:latin typeface="Avenir" panose="02000503020000020003" pitchFamily="2" charset="0"/>
              </a:rPr>
              <a:t> / 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Data readout clock: 70 MHz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Power consumption &lt; 4 </a:t>
            </a:r>
            <a:r>
              <a:rPr lang="en-US" dirty="0" err="1">
                <a:latin typeface="Avenir" panose="02000503020000020003" pitchFamily="2" charset="0"/>
              </a:rPr>
              <a:t>mW</a:t>
            </a:r>
            <a:r>
              <a:rPr lang="en-US" dirty="0">
                <a:latin typeface="Avenir" panose="02000503020000020003" pitchFamily="2" charset="0"/>
              </a:rPr>
              <a:t> / channel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" panose="02000503020000020003" pitchFamily="2" charset="0"/>
              </a:rPr>
              <a:t>Radiation hard design</a:t>
            </a:r>
          </a:p>
        </p:txBody>
      </p:sp>
      <p:pic>
        <p:nvPicPr>
          <p:cNvPr id="136" name="Picture 3">
            <a:extLst>
              <a:ext uri="{FF2B5EF4-FFF2-40B4-BE49-F238E27FC236}">
                <a16:creationId xmlns:a16="http://schemas.microsoft.com/office/drawing/2014/main" id="{1066640A-F294-384F-939C-6993FC910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4982121" y="17039755"/>
            <a:ext cx="4434929" cy="2600504"/>
          </a:xfrm>
          <a:prstGeom prst="rect">
            <a:avLst/>
          </a:prstGeom>
          <a:noFill/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8653155-0BC8-1548-B53D-97DC9A916546}"/>
              </a:ext>
            </a:extLst>
          </p:cNvPr>
          <p:cNvSpPr txBox="1"/>
          <p:nvPr/>
        </p:nvSpPr>
        <p:spPr>
          <a:xfrm>
            <a:off x="4977512" y="19612402"/>
            <a:ext cx="4434929" cy="4154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ctr"/>
            <a:r>
              <a:rPr lang="en-US" dirty="0">
                <a:latin typeface="Avenir" panose="02000503020000020003" pitchFamily="2" charset="0"/>
              </a:rPr>
              <a:t>Silicon Readout Chip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3C9066-D78F-C343-8DFE-2CD9E8C82A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9" y="9895105"/>
            <a:ext cx="6472941" cy="46953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0FCD5E-F5D0-84D2-68AE-D58738E5CB56}"/>
              </a:ext>
            </a:extLst>
          </p:cNvPr>
          <p:cNvGrpSpPr/>
          <p:nvPr/>
        </p:nvGrpSpPr>
        <p:grpSpPr>
          <a:xfrm>
            <a:off x="171000" y="490103"/>
            <a:ext cx="4343401" cy="3578267"/>
            <a:chOff x="196851" y="57676"/>
            <a:chExt cx="4343401" cy="3578267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85831B19-A3F4-1B45-824B-FF467FFE37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/>
            <a:srcRect l="1342" t="2985" r="1115" b="3989"/>
            <a:stretch/>
          </p:blipFill>
          <p:spPr bwMode="auto">
            <a:xfrm>
              <a:off x="196852" y="2349500"/>
              <a:ext cx="4343400" cy="1286443"/>
            </a:xfrm>
            <a:prstGeom prst="rect">
              <a:avLst/>
            </a:prstGeom>
            <a:no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121CD7-B0D1-94F8-8847-635D6EEF1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1" y="57676"/>
              <a:ext cx="4343400" cy="2322730"/>
            </a:xfrm>
            <a:prstGeom prst="rect">
              <a:avLst/>
            </a:prstGeom>
          </p:spPr>
        </p:pic>
      </p:grpSp>
      <p:pic>
        <p:nvPicPr>
          <p:cNvPr id="7" name="Picture 6" descr="A black and red text&#10;&#10;Description automatically generated">
            <a:extLst>
              <a:ext uri="{FF2B5EF4-FFF2-40B4-BE49-F238E27FC236}">
                <a16:creationId xmlns:a16="http://schemas.microsoft.com/office/drawing/2014/main" id="{15E003F7-90F6-B36C-B6B6-7AA022D0FD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50" y="1050975"/>
            <a:ext cx="3065098" cy="23729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774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Avenir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Maurizio Ungaro</cp:lastModifiedBy>
  <cp:revision>195</cp:revision>
  <cp:lastPrinted>2018-04-25T20:58:51Z</cp:lastPrinted>
  <dcterms:created xsi:type="dcterms:W3CDTF">2006-08-16T00:00:00Z</dcterms:created>
  <dcterms:modified xsi:type="dcterms:W3CDTF">2024-05-28T13:26:38Z</dcterms:modified>
</cp:coreProperties>
</file>